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"/>
  </p:notesMasterIdLst>
  <p:sldIdLst>
    <p:sldId id="250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480F2-0F38-4AEB-B5A7-CB46F69DE7BC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DEE83-43A6-4890-8403-0B009B844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0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48E0E5-0B5E-4FF1-B523-66A574D839D4}"/>
              </a:ext>
            </a:extLst>
          </p:cNvPr>
          <p:cNvSpPr txBox="1"/>
          <p:nvPr userDrawn="1"/>
        </p:nvSpPr>
        <p:spPr>
          <a:xfrm>
            <a:off x="4544878" y="5251414"/>
            <a:ext cx="7418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Presentation Title</a:t>
            </a:r>
            <a:endParaRPr lang="en-US" sz="6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80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5631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3981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2400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212117" y="110307"/>
            <a:ext cx="11662276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6270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07" y="1508760"/>
            <a:ext cx="11074088" cy="4590288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189" indent="-230394">
              <a:spcBef>
                <a:spcPts val="384"/>
              </a:spcBef>
              <a:defRPr/>
            </a:lvl2pPr>
            <a:lvl3pPr marL="914377" indent="-230394">
              <a:spcBef>
                <a:spcPts val="384"/>
              </a:spcBef>
              <a:defRPr/>
            </a:lvl3pPr>
            <a:lvl4pPr marL="1375166" indent="-233994">
              <a:spcBef>
                <a:spcPts val="384"/>
              </a:spcBef>
              <a:defRPr/>
            </a:lvl4pPr>
            <a:lvl5pPr marL="2059149" indent="-230394">
              <a:spcBef>
                <a:spcPts val="384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764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0710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212117" y="110307"/>
            <a:ext cx="11662276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4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78418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29B25A0B-CB17-4E1D-A133-CE9DFD77DE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1975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E501EBA-EB53-4060-8A73-37CC88E65009}"/>
              </a:ext>
            </a:extLst>
          </p:cNvPr>
          <p:cNvSpPr/>
          <p:nvPr userDrawn="1"/>
        </p:nvSpPr>
        <p:spPr>
          <a:xfrm>
            <a:off x="0" y="58737"/>
            <a:ext cx="12192001" cy="5362574"/>
          </a:xfrm>
          <a:prstGeom prst="rect">
            <a:avLst/>
          </a:prstGeom>
          <a:solidFill>
            <a:schemeClr val="tx1">
              <a:lumMod val="65000"/>
              <a:lumOff val="3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CF20C-165D-4445-BE74-7C56D8572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804C-DF6B-4C11-BB87-B2F86902A2DF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30133-393E-40D0-99D8-79DD0D02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FFCB1-9215-449A-812F-32C6B4FB2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D874-F8E3-40CD-B562-65B13108E95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EEE843-B7C5-494B-B16D-3022CD163DF7}"/>
              </a:ext>
            </a:extLst>
          </p:cNvPr>
          <p:cNvSpPr/>
          <p:nvPr userDrawn="1"/>
        </p:nvSpPr>
        <p:spPr>
          <a:xfrm>
            <a:off x="0" y="5362575"/>
            <a:ext cx="12192000" cy="1570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38415FC-3881-4675-8C97-022D480230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75" y="5421311"/>
            <a:ext cx="9144000" cy="1655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r>
              <a:rPr lang="en-US" b="1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Session Title</a:t>
            </a:r>
          </a:p>
          <a:p>
            <a:pPr algn="l"/>
            <a:r>
              <a:rPr lang="en-US" b="1" i="1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Speaker, Job Title &amp; Organization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64022-9D45-437B-8ADF-8DE208059B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1162050"/>
            <a:ext cx="9144000" cy="1176338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Session Title</a:t>
            </a:r>
          </a:p>
        </p:txBody>
      </p:sp>
    </p:spTree>
    <p:extLst>
      <p:ext uri="{BB962C8B-B14F-4D97-AF65-F5344CB8AC3E}">
        <p14:creationId xmlns:p14="http://schemas.microsoft.com/office/powerpoint/2010/main" val="413620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AEEB2-D016-43F2-940B-6D953C0BE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099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14A594-4BB6-4EF2-9686-769C3D2DF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164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CE6C8-8B97-4181-8BB0-9945847F9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BCD5-5C4F-4FC2-9830-56C577C72119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DD9FC-EED7-4A2F-A544-5D374B74D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4614" y="6425411"/>
            <a:ext cx="4114800" cy="365125"/>
          </a:xfrm>
        </p:spPr>
        <p:txBody>
          <a:bodyPr/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www.arminstitute.org</a:t>
            </a:r>
            <a:endParaRPr lang="en-US" sz="32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en-US" sz="11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D488C-0735-4735-8331-26F881FCC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0267-59A3-4A04-9581-B9C8AF3B79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40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E956-8C0E-4007-8E28-C24CAC1CCAD7}" type="datetime1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8145-EF06-7041-8B19-0E873FD3E4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A3FA1E-99E8-4CEF-813B-1E6036800346}"/>
              </a:ext>
            </a:extLst>
          </p:cNvPr>
          <p:cNvSpPr/>
          <p:nvPr userDrawn="1"/>
        </p:nvSpPr>
        <p:spPr>
          <a:xfrm>
            <a:off x="0" y="6006070"/>
            <a:ext cx="12192000" cy="877330"/>
          </a:xfrm>
          <a:prstGeom prst="rect">
            <a:avLst/>
          </a:prstGeom>
          <a:solidFill>
            <a:srgbClr val="FCB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9A0D49-7758-4D90-BA56-5C8014B53DF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509767"/>
            <a:ext cx="10515600" cy="4143146"/>
          </a:xfrm>
        </p:spPr>
        <p:txBody>
          <a:bodyPr/>
          <a:lstStyle/>
          <a:p>
            <a:pPr>
              <a:buClr>
                <a:srgbClr val="FCB61A"/>
              </a:buClr>
              <a:buFont typeface="Wingdings" panose="05000000000000000000" pitchFamily="2" charset="2"/>
              <a:buChar char="§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Dsjdaldsjkfasd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CB61A"/>
              </a:buClr>
              <a:buFont typeface="Wingdings" panose="05000000000000000000" pitchFamily="2" charset="2"/>
              <a:buChar char="§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Adjfkladsfjasd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Clr>
                <a:srgbClr val="FCB61A"/>
              </a:buClr>
              <a:buFont typeface="Wingdings" panose="05000000000000000000" pitchFamily="2" charset="2"/>
              <a:buChar char="§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Adkfjadsfl;ajsdf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buClr>
                <a:srgbClr val="FCB61A"/>
              </a:buClr>
              <a:buFont typeface="Wingdings" panose="05000000000000000000" pitchFamily="2" charset="2"/>
              <a:buChar char="§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adsfjasdlfjadslf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94714B1-D34E-4E77-A0E9-24142FFC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04"/>
            <a:ext cx="10515600" cy="1325563"/>
          </a:xfrm>
        </p:spPr>
        <p:txBody>
          <a:bodyPr/>
          <a:lstStyle>
            <a:lvl1pPr>
              <a:defRPr b="1">
                <a:solidFill>
                  <a:srgbClr val="FCB6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C22090-426C-43A3-9D1B-2851B89345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328" y="5814838"/>
            <a:ext cx="1919056" cy="124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3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table&#10;&#10;Description generated with high confidence">
            <a:extLst>
              <a:ext uri="{FF2B5EF4-FFF2-40B4-BE49-F238E27FC236}">
                <a16:creationId xmlns:a16="http://schemas.microsoft.com/office/drawing/2014/main" id="{C64E3889-4169-41F6-9F62-EC39CED9DA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"/>
            <a:ext cx="12201832" cy="6305907"/>
          </a:xfrm>
          <a:prstGeom prst="rect">
            <a:avLst/>
          </a:prstGeom>
        </p:spPr>
      </p:pic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CC6D0BB7-86E5-4C3F-A652-DFB82DF876DB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EED7DF-8B91-8149-B539-6230FAFD8BF1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FC2E3A6-8EDC-4C46-ABAA-929E17E2E065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AE8145-EF06-7041-8B19-0E873FD3E4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EA1E5D-A7D5-4E95-840C-FBB612FEBB94}"/>
              </a:ext>
            </a:extLst>
          </p:cNvPr>
          <p:cNvSpPr/>
          <p:nvPr userDrawn="1"/>
        </p:nvSpPr>
        <p:spPr>
          <a:xfrm>
            <a:off x="1" y="4475747"/>
            <a:ext cx="12201832" cy="2382254"/>
          </a:xfrm>
          <a:prstGeom prst="rect">
            <a:avLst/>
          </a:prstGeom>
          <a:solidFill>
            <a:srgbClr val="FCB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B873064-585C-44FF-9C45-6764E7165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4488" y="4127213"/>
            <a:ext cx="4561427" cy="2951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566624-4698-436D-8EAD-47706AF8F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4701150"/>
            <a:ext cx="895472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220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502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4104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7473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0823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8044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3660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60518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3660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60524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302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446" y="0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001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7523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08" y="6145"/>
            <a:ext cx="12171692" cy="6021029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1" y="3692422"/>
            <a:ext cx="5299586" cy="1971777"/>
          </a:xfrm>
          <a:solidFill>
            <a:schemeClr val="bg2">
              <a:lumMod val="50000"/>
              <a:alpha val="65000"/>
            </a:schemeClr>
          </a:solidFill>
        </p:spPr>
        <p:txBody>
          <a:bodyPr anchor="ctr">
            <a:noAutofit/>
          </a:bodyPr>
          <a:lstStyle>
            <a:lvl1pPr algn="r"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65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77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5DE6ABB0-A86C-426C-A308-D3D1B03A0A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41118459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22" imgW="592" imgH="591" progId="TCLayout.ActiveDocument.1">
                  <p:embed/>
                </p:oleObj>
              </mc:Choice>
              <mc:Fallback>
                <p:oleObj name="think-cell Slide" r:id="rId22" imgW="592" imgH="591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5DE6ABB0-A86C-426C-A308-D3D1B03A0A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767757A-2E41-41AC-BCFA-385A41386E70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09396"/>
            <a:ext cx="10515600" cy="3905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8F827-D251-46F6-9667-2F9840CD21B0}" type="datetime1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8145-EF06-7041-8B19-0E873FD3E4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6908F58-413E-40B5-9C3D-20A2E068BF80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EED7DF-8B91-8149-B539-6230FAFD8BF1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A1F6B69-E05B-4615-8423-DA875B1C5589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AE8145-EF06-7041-8B19-0E873FD3E4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289ECB-861A-478F-AEC5-473F1380E853}"/>
              </a:ext>
            </a:extLst>
          </p:cNvPr>
          <p:cNvSpPr/>
          <p:nvPr userDrawn="1"/>
        </p:nvSpPr>
        <p:spPr>
          <a:xfrm>
            <a:off x="0" y="6006070"/>
            <a:ext cx="12192000" cy="877330"/>
          </a:xfrm>
          <a:prstGeom prst="rect">
            <a:avLst/>
          </a:prstGeom>
          <a:solidFill>
            <a:srgbClr val="FCB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AC14F6-60C8-4CD9-8DAF-4463AA9F4852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328" y="5814838"/>
            <a:ext cx="1919056" cy="124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9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small" baseline="0">
          <a:solidFill>
            <a:srgbClr val="FCB61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FCB61A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FCB61A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FCB61A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FCB61A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FCB61A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82F0E-08D2-47C9-8F0D-A513EFDA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972" y="137347"/>
            <a:ext cx="9812924" cy="1200008"/>
          </a:xfrm>
          <a:solidFill>
            <a:srgbClr val="FCB61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 Light" panose="020F0302020204030204" pitchFamily="34" charset="0"/>
              </a:rPr>
              <a:t>Trends for Manufacturing/Supply Chain Robots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BBDE8-F034-4EB7-9EF7-47F25102BB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8971" y="1349137"/>
            <a:ext cx="4887029" cy="4640697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10000"/>
              </a:lnSpc>
              <a:buClrTx/>
              <a:buFont typeface="+mj-lt"/>
              <a:buAutoNum type="arabicPeriod"/>
            </a:pPr>
            <a:r>
              <a:rPr lang="en-US" sz="3600" dirty="0">
                <a:latin typeface="Roboto" panose="02000000000000000000" pitchFamily="2" charset="0"/>
                <a:ea typeface="Roboto" panose="02000000000000000000" pitchFamily="2" charset="0"/>
              </a:rPr>
              <a:t>Improved integration</a:t>
            </a:r>
          </a:p>
          <a:p>
            <a:pPr marL="514350" indent="-514350">
              <a:lnSpc>
                <a:spcPct val="110000"/>
              </a:lnSpc>
              <a:buClrTx/>
              <a:buFont typeface="+mj-lt"/>
              <a:buAutoNum type="arabicPeriod"/>
            </a:pPr>
            <a:r>
              <a:rPr lang="en-US" sz="3600" dirty="0">
                <a:latin typeface="Roboto" panose="02000000000000000000" pitchFamily="2" charset="0"/>
                <a:ea typeface="Roboto" panose="02000000000000000000" pitchFamily="2" charset="0"/>
              </a:rPr>
              <a:t>User-friendly human interfaces </a:t>
            </a:r>
          </a:p>
          <a:p>
            <a:pPr marL="514350" indent="-514350">
              <a:lnSpc>
                <a:spcPct val="110000"/>
              </a:lnSpc>
              <a:buClrTx/>
              <a:buFont typeface="+mj-lt"/>
              <a:buAutoNum type="arabicPeriod"/>
            </a:pPr>
            <a:r>
              <a:rPr lang="en-US" sz="3600" dirty="0">
                <a:latin typeface="Roboto" panose="02000000000000000000" pitchFamily="2" charset="0"/>
                <a:ea typeface="Roboto" panose="02000000000000000000" pitchFamily="2" charset="0"/>
              </a:rPr>
              <a:t>Safe Human-robot Interaction</a:t>
            </a:r>
          </a:p>
          <a:p>
            <a:pPr marL="514350" indent="-514350">
              <a:lnSpc>
                <a:spcPct val="110000"/>
              </a:lnSpc>
              <a:buClrTx/>
              <a:buFont typeface="+mj-lt"/>
              <a:buAutoNum type="arabicPeriod"/>
            </a:pPr>
            <a:r>
              <a:rPr lang="en-US" sz="3600" dirty="0">
                <a:latin typeface="Roboto" panose="02000000000000000000" pitchFamily="2" charset="0"/>
                <a:ea typeface="Roboto" panose="02000000000000000000" pitchFamily="2" charset="0"/>
              </a:rPr>
              <a:t>Autonomy </a:t>
            </a:r>
          </a:p>
          <a:p>
            <a:pPr marL="514350" indent="-514350">
              <a:lnSpc>
                <a:spcPct val="110000"/>
              </a:lnSpc>
              <a:buClrTx/>
              <a:buFont typeface="+mj-lt"/>
              <a:buAutoNum type="arabicPeriod"/>
            </a:pPr>
            <a:r>
              <a:rPr lang="en-US" sz="3600" dirty="0">
                <a:latin typeface="Roboto" panose="02000000000000000000" pitchFamily="2" charset="0"/>
                <a:ea typeface="Roboto" panose="02000000000000000000" pitchFamily="2" charset="0"/>
              </a:rPr>
              <a:t>Bi-directional communication/Multi-Robot Teaming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4F5C35-1B3A-46DD-86AE-6236CCA14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349138"/>
            <a:ext cx="4981128" cy="4640696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latin typeface="Roboto" panose="02000000000000000000" pitchFamily="2" charset="0"/>
                <a:ea typeface="Roboto" panose="02000000000000000000" pitchFamily="2" charset="0"/>
              </a:rPr>
              <a:t>6. “Plug-and-play”; Open sources and architectures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latin typeface="Roboto" panose="02000000000000000000" pitchFamily="2" charset="0"/>
                <a:ea typeface="Roboto" panose="02000000000000000000" pitchFamily="2" charset="0"/>
              </a:rPr>
              <a:t>7. Modularity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latin typeface="Roboto" panose="02000000000000000000" pitchFamily="2" charset="0"/>
                <a:ea typeface="Roboto" panose="02000000000000000000" pitchFamily="2" charset="0"/>
              </a:rPr>
              <a:t>8. Adaptability/Flexibility/ Reconfigurability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latin typeface="Roboto" panose="02000000000000000000" pitchFamily="2" charset="0"/>
                <a:ea typeface="Roboto" panose="02000000000000000000" pitchFamily="2" charset="0"/>
              </a:rPr>
              <a:t>9. Intelligence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latin typeface="Roboto" panose="02000000000000000000" pitchFamily="2" charset="0"/>
                <a:ea typeface="Roboto" panose="02000000000000000000" pitchFamily="2" charset="0"/>
              </a:rPr>
              <a:t>10. Supply Chain Resiliency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334A24-BB41-4BEA-A58B-B560E2E228AC}"/>
              </a:ext>
            </a:extLst>
          </p:cNvPr>
          <p:cNvSpPr txBox="1"/>
          <p:nvPr/>
        </p:nvSpPr>
        <p:spPr>
          <a:xfrm>
            <a:off x="9733144" y="6429663"/>
            <a:ext cx="2760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www.arminstitute.org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99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zb6OsUOMkxgayqDfQeCg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Roboto</vt:lpstr>
      <vt:lpstr>Wingdings</vt:lpstr>
      <vt:lpstr>1_Office Theme</vt:lpstr>
      <vt:lpstr>think-cell Slide</vt:lpstr>
      <vt:lpstr>Trends for Manufacturing/Supply Chain Robots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for Manufacturing/Supply Chain Robots</dc:title>
  <dc:creator>Joyce Sidopoulos</dc:creator>
  <cp:lastModifiedBy>Joyce Sidopoulos</cp:lastModifiedBy>
  <cp:revision>2</cp:revision>
  <dcterms:created xsi:type="dcterms:W3CDTF">2020-10-15T12:36:18Z</dcterms:created>
  <dcterms:modified xsi:type="dcterms:W3CDTF">2020-10-16T17:26:14Z</dcterms:modified>
</cp:coreProperties>
</file>